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>
  <p:sldMasterIdLst>
    <p:sldMasterId id="2147483745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宋体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宋体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宋体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宋体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宋体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/>
        <a:ea typeface="宋体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/>
        <a:ea typeface="宋体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/>
        <a:ea typeface="宋体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/>
        <a:ea typeface="宋体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 varScale="1">
        <p:scale>
          <a:sx n="100" d="100"/>
          <a:sy n="100" d="100"/>
        </p:scale>
        <p:origin x="-90" y="-1620"/>
      </p:cViewPr>
      <p:guideLst>
        <p:guide orient="horz" pos="2277"/>
        <p:guide pos="4049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17742FC-62BB-4B81-9CA5-3B750A4B4580}" type="datetime1">
              <a:rPr lang="zh-CN" altLang="en-US"/>
              <a:pPr lvl="0">
                <a:defRPr/>
              </a:pPr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67E82F1-5B17-4D95-A6D6-EB96F2D72B61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1">
              <a:rPr lang="zh-CN" altLang="en-US"/>
              <a:pPr>
                <a:defRPr/>
              </a:pPr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defRPr/>
            </a:pPr>
            <a:r>
              <a:rPr lang="zh-CN" altLang="en-US"/>
              <a:t>第二级</a:t>
            </a:r>
            <a:endParaRPr lang="zh-CN" altLang="en-US"/>
          </a:p>
          <a:p>
            <a:pPr lvl="2">
              <a:defRPr/>
            </a:pPr>
            <a:r>
              <a:rPr lang="zh-CN" altLang="en-US"/>
              <a:t>第三级</a:t>
            </a:r>
            <a:endParaRPr lang="zh-CN" altLang="en-US"/>
          </a:p>
          <a:p>
            <a:pPr lvl="3">
              <a:defRPr/>
            </a:pPr>
            <a:r>
              <a:rPr lang="zh-CN" altLang="en-US"/>
              <a:t>第四级</a:t>
            </a:r>
            <a:endParaRPr lang="zh-CN" altLang="en-US"/>
          </a:p>
          <a:p>
            <a:pPr lvl="4">
              <a:defRPr/>
            </a:pPr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b" anchorCtr="0"/>
          <a:lstStyle>
            <a:lvl1pPr algn="r">
              <a:defRPr sz="1200"/>
            </a:lvl1pPr>
          </a:lstStyle>
          <a:p>
            <a:pPr lvl="0">
              <a:defRPr/>
            </a:pPr>
            <a:fld id="{418F03C3-53C1-4F10-8DAF-D1F318E96C6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备注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18F03C3-53C1-4F10-8DAF-D1F318E96C6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fc808be7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79fc808be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9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" name="Google Shape;90;g179fc808be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n-ea"/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mn-ea"/>
                <a:buNone/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9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5" name="Google Shape;125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9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3" name="Google Shape;133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9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7" name="Google Shape;117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9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7" name="Google Shape;117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9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1" name="Google Shape;141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381-27B4-495F-B171-7C5DEA9C8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72D4F-DDA0-47ED-B7FB-95D71B087A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0DA496-7307-4E8B-88DE-CB97B48BAB6F}" type="datetime1">
              <a:rPr lang="ko-KR" altLang="en-US"/>
              <a:pPr>
                <a:defRPr/>
              </a:pPr>
              <a:t>2022-10-29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2CD3B-FDDF-4998-970C-76E6E0BEC6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HOMEPPT，www.homeppt.com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 idx="0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defRPr/>
            </a:pPr>
            <a:r>
              <a:rPr lang="zh-CN" altLang="en-US"/>
              <a:t>第二级</a:t>
            </a:r>
            <a:endParaRPr lang="zh-CN" altLang="en-US"/>
          </a:p>
          <a:p>
            <a:pPr lvl="2">
              <a:defRPr/>
            </a:pPr>
            <a:r>
              <a:rPr lang="zh-CN" altLang="en-US"/>
              <a:t>第三级</a:t>
            </a:r>
            <a:endParaRPr lang="zh-CN" altLang="en-US"/>
          </a:p>
          <a:p>
            <a:pPr lvl="3">
              <a:defRPr/>
            </a:pPr>
            <a:r>
              <a:rPr lang="zh-CN" altLang="en-US"/>
              <a:t>第四级</a:t>
            </a:r>
            <a:endParaRPr lang="zh-CN" altLang="en-US"/>
          </a:p>
          <a:p>
            <a:pPr lvl="4">
              <a:defRPr/>
            </a:pPr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43A93E93-166D-47F5-9EF1-ACEABE24AEEA}" type="datetime1">
              <a:rPr lang="zh-CN" altLang="en-US"/>
              <a:pPr lvl="0">
                <a:defRPr/>
              </a:pPr>
              <a:t>2022/10/29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18D5ACA-62CA-46DB-AD6B-12EDD6D51A23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2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3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4.gi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5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6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7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8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285158" y="517536"/>
            <a:ext cx="10288434" cy="449642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"/>
          <p:cNvSpPr txBox="1"/>
          <p:nvPr/>
        </p:nvSpPr>
        <p:spPr>
          <a:xfrm>
            <a:off x="4134716" y="5683682"/>
            <a:ext cx="8291080" cy="3913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2000" b="1">
              <a:latin typeface="맑은 고딕"/>
              <a:ea typeface="맑은 고딕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9254404" y="5348140"/>
            <a:ext cx="3160570" cy="14131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 b="1">
                <a:latin typeface="맑은 고딕"/>
                <a:ea typeface="맑은 고딕"/>
              </a:rPr>
              <a:t>팀명</a:t>
            </a:r>
            <a:r>
              <a:rPr lang="en-US" altLang="ko-KR" sz="2900" b="1">
                <a:latin typeface="맑은 고딕"/>
                <a:ea typeface="맑은 고딕"/>
              </a:rPr>
              <a:t>:</a:t>
            </a:r>
            <a:r>
              <a:rPr lang="ko-KR" altLang="en-US" sz="2900" b="1">
                <a:latin typeface="맑은 고딕"/>
                <a:ea typeface="맑은 고딕"/>
              </a:rPr>
              <a:t> </a:t>
            </a:r>
            <a:r>
              <a:rPr lang="en-US" altLang="ko-KR" sz="2900" b="1">
                <a:latin typeface="맑은 고딕"/>
                <a:ea typeface="맑은 고딕"/>
              </a:rPr>
              <a:t>WARRIOR</a:t>
            </a:r>
            <a:endParaRPr lang="en-US" altLang="ko-KR" sz="29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sz="2900" b="1">
                <a:latin typeface="맑은 고딕"/>
                <a:ea typeface="맑은 고딕"/>
              </a:rPr>
              <a:t>육군 병장 김영승</a:t>
            </a:r>
            <a:endParaRPr lang="ko-KR" altLang="en-US" sz="29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sz="2900" b="1">
                <a:latin typeface="맑은 고딕"/>
                <a:ea typeface="맑은 고딕"/>
              </a:rPr>
              <a:t>육군 병장 엄득용</a:t>
            </a:r>
            <a:endParaRPr lang="ko-KR" altLang="en-US" sz="29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200">
        <p:fade thruBlk="1"/>
      </p:transition>
    </mc:Choice>
    <mc:Fallback>
      <p:transition xmlns:mc="http://schemas.openxmlformats.org/markup-compatibility/2006" xmlns:hp="http://schemas.haansoft.com/office/presentation/8.0" spd="med" mc:Ignorable="hp" hp:hslDur="12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 algn="ctr">
            <a:solidFill>
              <a:srgbClr val="18251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목업 툴이 있는지도 몰라 손으로 스케치하다가 멘토님이 알려주신덕에 피그마를 사용했습니다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어설프지만 차근차근 개발을 진행했고 다음에 소개할 것이 그 결과물입니다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4799" y="808013"/>
            <a:ext cx="4192389" cy="4192389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09495" y="391014"/>
            <a:ext cx="4392488" cy="4953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6324" y="159941"/>
            <a:ext cx="7846102" cy="5884577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 algn="ctr">
            <a:solidFill>
              <a:srgbClr val="18251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깃 또한 처음 써보는 것이기에 여러시행 착오를 겪어 보았고 프로젝트 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"/>
          <p:cNvSpPr/>
          <p:nvPr/>
        </p:nvSpPr>
        <p:spPr>
          <a:xfrm>
            <a:off x="5316229" y="1168053"/>
            <a:ext cx="2226292" cy="380813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18251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81695" y="1973788"/>
            <a:ext cx="3695358" cy="1642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 algn="ctr">
            <a:solidFill>
              <a:srgbClr val="18251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이메일과 비밀번호로 로그인을 할 수 있습니다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5115229" y="219661"/>
            <a:ext cx="2628292" cy="5883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300" b="1">
                <a:latin typeface="맑은 고딕"/>
                <a:ea typeface="맑은 고딕"/>
              </a:rPr>
              <a:t>로그인 기능</a:t>
            </a:r>
            <a:endParaRPr lang="ko-KR" altLang="en-US" sz="3300" b="1">
              <a:latin typeface="맑은 고딕"/>
              <a:ea typeface="맑은 고딕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86375" y="808013"/>
            <a:ext cx="2286000" cy="507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  <a:defRPr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어떤 모임들이 있는지 한눈에 혹은 분야별로 볼 수 있</a:t>
            </a:r>
            <a:r>
              <a:rPr lang="ko-KR" alt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</a:t>
            </a:r>
            <a:endParaRPr lang="ko-KR" altLang="en-US"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  <a:defRPr/>
            </a:pPr>
            <a:r>
              <a:rPr lang="ko-KR" alt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필요하다면 방을 생성할 수 있습니다</a:t>
            </a:r>
            <a:r>
              <a:rPr lang="en-US" alt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altLang="ko-KR"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485159" y="952029"/>
            <a:ext cx="3888432" cy="48965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시연 이미지(gif로 움직이는 이미지면</a:t>
            </a:r>
            <a:endParaRPr lang="ko-KR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더 좋을 것 같음)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 txBox="1"/>
          <p:nvPr/>
        </p:nvSpPr>
        <p:spPr>
          <a:xfrm>
            <a:off x="3186524" y="207700"/>
            <a:ext cx="6485700" cy="6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분야별 모임검색&amp;</a:t>
            </a:r>
            <a:r>
              <a:rPr lang="ko-KR" sz="33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방생성</a:t>
            </a:r>
            <a:endParaRPr sz="33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30" name="Google Shape;130;p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485150" y="952025"/>
            <a:ext cx="3888450" cy="486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  <a:defRPr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방을 만든 멘토의 병기본교육 성적과 그동안의 멘티들의 리뷰를 모임 가입전에 확인 할 수 있습니다</a:t>
            </a:r>
            <a:endParaRPr lang="ko-KR"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4485159" y="952029"/>
            <a:ext cx="3888432" cy="48965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시연 이미지(gif로 움직이는 이미지면</a:t>
            </a:r>
            <a:endParaRPr lang="ko-KR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더 좋을 것 같음)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 txBox="1"/>
          <p:nvPr/>
        </p:nvSpPr>
        <p:spPr>
          <a:xfrm>
            <a:off x="4937459" y="231949"/>
            <a:ext cx="2983832" cy="59480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멘토 정보확인</a:t>
            </a:r>
            <a:endParaRPr lang="ko-KR" altLang="en-US" sz="33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38" name="Google Shape;138;p1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485150" y="861897"/>
            <a:ext cx="3888450" cy="49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  <a:defRPr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캘린더를 통해서 모임의 일정을 추가하고 관리할 수 있습니다.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4485159" y="952029"/>
            <a:ext cx="3888300" cy="4896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시연 이미지(gif로 움직이는 이미지면</a:t>
            </a:r>
            <a:endParaRPr lang="ko-KR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더 좋을 것 같음)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4881203" y="219368"/>
            <a:ext cx="3096344" cy="58864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모임 일정 관리</a:t>
            </a:r>
            <a:endParaRPr sz="33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22" name="Google Shape;122;p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394825" y="952025"/>
            <a:ext cx="3978775" cy="4859938"/>
          </a:xfrm>
          <a:prstGeom prst="rect">
            <a:avLst/>
          </a:prstGeom>
          <a:noFill/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  <a:defRPr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모임 구성원들 끼리 실시간으로 채팅을 이용하여 여러가지 질문이나 일정을 잡을 수 있습니다.</a:t>
            </a:r>
            <a:endParaRPr lang="ko-KR"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4485159" y="952029"/>
            <a:ext cx="3888300" cy="4896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시연 이미지(gif로 움직이는 이미지면</a:t>
            </a:r>
            <a:endParaRPr lang="ko-KR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더 좋을 것 같음)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5295249" y="231949"/>
            <a:ext cx="2268252" cy="59480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채팅 기능</a:t>
            </a:r>
            <a:endParaRPr lang="ko-KR" altLang="en-US" sz="33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3151" y="952029"/>
            <a:ext cx="4032448" cy="4968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  <a:defRPr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부대 내 병기본교육 성적의 순위를 한눈에 볼 수 있도록 만들어 재미를 더했습니다.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4485159" y="952029"/>
            <a:ext cx="3888432" cy="48965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82513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시연 이미지(gif로 움직이는 이미지면</a:t>
            </a:r>
            <a:endParaRPr lang="ko-KR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더 좋을 것 같음)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2"/>
          <p:cNvSpPr txBox="1"/>
          <p:nvPr/>
        </p:nvSpPr>
        <p:spPr>
          <a:xfrm>
            <a:off x="4791193" y="219661"/>
            <a:ext cx="3276364" cy="58835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특급전사 순위표</a:t>
            </a:r>
            <a:endParaRPr sz="33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46" name="Google Shape;146;p1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485150" y="943650"/>
            <a:ext cx="3888450" cy="489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 txBox="1"/>
          <p:nvPr/>
        </p:nvSpPr>
        <p:spPr>
          <a:xfrm>
            <a:off x="4719185" y="447973"/>
            <a:ext cx="3420380" cy="5883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기대효과 및 전망</a:t>
            </a:r>
            <a:endPara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2252911" y="2352741"/>
            <a:ext cx="8352928" cy="2527167"/>
          </a:xfrm>
          <a:prstGeom prst="rect">
            <a:avLst/>
          </a:prstGeom>
        </p:spPr>
        <p:txBody>
          <a:bodyPr wrap="square">
            <a:spAutoFit/>
          </a:bodyPr>
          <a:p>
            <a:pPr marL="714240" lvl="1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sz="2500" b="0" i="0" u="none" strike="noStrike" mc:Ignorable="hp" hp:hslEmbossed="0">
                <a:latin typeface="맑은 고딕"/>
                <a:ea typeface="맑은 고딕"/>
              </a:rPr>
              <a:t>부대원들의 전투력 향상</a:t>
            </a:r>
            <a:endParaRPr xmlns:mc="http://schemas.openxmlformats.org/markup-compatibility/2006" xmlns:hp="http://schemas.haansoft.com/office/presentation/8.0" sz="2500" b="0" i="0" u="none" strike="noStrike" mc:Ignorable="hp" hp:hslEmbossed="0">
              <a:latin typeface="맑은 고딕"/>
              <a:ea typeface="맑은 고딕"/>
            </a:endParaRPr>
          </a:p>
          <a:p>
            <a:pPr marL="714240" lvl="1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sz="2500" b="0" i="0" u="none" strike="noStrike" mc:Ignorable="hp" hp:hslEmbossed="0">
                <a:latin typeface="맑은 고딕"/>
                <a:ea typeface="맑은 고딕"/>
              </a:rPr>
              <a:t>병기본 소모임 활동을 통해 신병들의 적응을 도와줌</a:t>
            </a:r>
            <a:endParaRPr xmlns:mc="http://schemas.openxmlformats.org/markup-compatibility/2006" xmlns:hp="http://schemas.haansoft.com/office/presentation/8.0" sz="2500" b="0" i="0" u="none" strike="noStrike" mc:Ignorable="hp" hp:hslEmbossed="0">
              <a:latin typeface="맑은 고딕"/>
              <a:ea typeface="맑은 고딕"/>
            </a:endParaRPr>
          </a:p>
          <a:p>
            <a:pPr marL="714240" lvl="1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sz="2500" b="0" i="0" u="none" strike="noStrike" mc:Ignorable="hp" hp:hslEmbossed="0">
                <a:latin typeface="맑은 고딕"/>
                <a:ea typeface="맑은 고딕"/>
              </a:rPr>
              <a:t>병기본 과목들의 접근 난이도를 줄여줌</a:t>
            </a:r>
            <a:endParaRPr xmlns:mc="http://schemas.openxmlformats.org/markup-compatibility/2006" xmlns:hp="http://schemas.haansoft.com/office/presentation/8.0" sz="2500" b="0" i="0" u="none" strike="noStrike" mc:Ignorable="hp" hp:hslEmbossed="0">
              <a:latin typeface="맑은 고딕"/>
              <a:ea typeface="맑은 고딕"/>
            </a:endParaRPr>
          </a:p>
          <a:p>
            <a:pPr marL="714240" lvl="1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sz="2500" b="0" i="0" u="none" strike="noStrike" mc:Ignorable="hp" hp:hslEmbossed="0">
                <a:latin typeface="맑은 고딕"/>
                <a:ea typeface="맑은 고딕"/>
              </a:rPr>
              <a:t>소모임 활동을 통한 협력으로 공부의 효율성 향상</a:t>
            </a:r>
            <a:endParaRPr xmlns:mc="http://schemas.openxmlformats.org/markup-compatibility/2006" xmlns:hp="http://schemas.haansoft.com/office/presentation/8.0" sz="2500" b="0" i="0" u="none" strike="noStrike" mc:Ignorable="hp" hp:hslEmbossed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 algn="ctr">
            <a:solidFill>
              <a:srgbClr val="18251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저희는 여기서 그치지 않고 특급전사 뿐만 아니라 학술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운동 등의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여러가지 주제의 소모임 또한 지원할 계획입니다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5394260" y="435690"/>
            <a:ext cx="2070230" cy="5911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향후 계획</a:t>
            </a:r>
            <a:endPara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7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‘’</a:t>
            </a:r>
            <a:r>
              <a:rPr lang="ko-KR" altLang="en-US"/>
              <a:t>특급전사</a:t>
            </a:r>
            <a:r>
              <a:rPr lang="en-US" altLang="ko-KR"/>
              <a:t>’’</a:t>
            </a:r>
            <a:r>
              <a:rPr lang="ko-KR" altLang="en-US"/>
              <a:t> 군대에 입대한 사람들은 한번 쯤 달성해보고 싶은 목표입니다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 algn="ctr">
            <a:solidFill>
              <a:srgbClr val="18251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또한 커뮤니티 기능을 넣어서 인스타그램처럼 게시물을 올려 소모임을 홍보하고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소모임 활동을 추억할 수 있는 역할을 수행할 것입니다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5394260" y="435690"/>
            <a:ext cx="2070230" cy="5911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향후 계획</a:t>
            </a:r>
            <a:endPara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0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/>
              <a:t>사용 기술 및 오픈소스</a:t>
            </a:r>
            <a:endParaRPr lang="ko-KR" altLang="en-US"/>
          </a:p>
        </p:txBody>
      </p:sp>
      <p:sp>
        <p:nvSpPr>
          <p:cNvPr id="3" name="직사각형 8"/>
          <p:cNvSpPr/>
          <p:nvPr/>
        </p:nvSpPr>
        <p:spPr>
          <a:xfrm>
            <a:off x="4555252" y="2176621"/>
            <a:ext cx="3758400" cy="4104000"/>
          </a:xfrm>
          <a:prstGeom prst="rect">
            <a:avLst/>
          </a:prstGeom>
          <a:solidFill>
            <a:schemeClr val="lt1"/>
          </a:solidFill>
          <a:ln w="28575"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180022" indent="-180022">
              <a:lnSpc>
                <a:spcPct val="150000"/>
              </a:lnSpc>
              <a:buClr>
                <a:srgbClr val="1c3d62">
                  <a:alpha val="100000"/>
                </a:srgbClr>
              </a:buClr>
              <a:buFont typeface="+mn-cs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1800" b="0" i="0" u="none" kern="1200" mc:Ignorable="hp" hp:hslEmbossed="0">
              <a:solidFill>
                <a:schemeClr val="accent1"/>
              </a:solidFill>
              <a:latin typeface="+mn-lt"/>
              <a:ea typeface="+mn-ea"/>
              <a:cs typeface="+mj-cs"/>
            </a:endParaRPr>
          </a:p>
        </p:txBody>
      </p:sp>
      <p:sp>
        <p:nvSpPr>
          <p:cNvPr id="4" name="직사각형 9"/>
          <p:cNvSpPr/>
          <p:nvPr/>
        </p:nvSpPr>
        <p:spPr>
          <a:xfrm>
            <a:off x="4552937" y="1761594"/>
            <a:ext cx="3752876" cy="4191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000">
                <a:schemeClr val="accent1"/>
              </a:gs>
              <a:gs pos="93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맑은 고딕"/>
                <a:ea typeface="맑은 고딕"/>
              </a:rPr>
              <a:t>백엔드</a:t>
            </a:r>
            <a:r>
              <a:rPr lang="en-US" altLang="ko-KR" sz="2000">
                <a:latin typeface="맑은 고딕"/>
                <a:ea typeface="맑은 고딕"/>
              </a:rPr>
              <a:t>(SERVER)</a:t>
            </a:r>
            <a:endParaRPr lang="en-US" altLang="ko-KR" sz="2000">
              <a:latin typeface="맑은 고딕"/>
              <a:ea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0772" y="2178709"/>
            <a:ext cx="3758400" cy="4104000"/>
          </a:xfrm>
          <a:prstGeom prst="rect">
            <a:avLst/>
          </a:prstGeom>
          <a:solidFill>
            <a:schemeClr val="lt1">
              <a:alpha val="100000"/>
            </a:schemeClr>
          </a:solidFill>
          <a:ln w="28575" cap="flat" cmpd="sng" algn="ctr">
            <a:noFill/>
            <a:prstDash val="solid"/>
            <a:miter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p>
            <a:pPr marL="180022" indent="-180022" algn="l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1c3d62">
                  <a:alpha val="100000"/>
                </a:srgbClr>
              </a:buClr>
              <a:buFont typeface="+mn-cs"/>
              <a:buChar char="•"/>
              <a:defRPr lang="ko-KR" altLang="en-US"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24e2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457" y="1763682"/>
            <a:ext cx="3752876" cy="419103"/>
          </a:xfrm>
          <a:prstGeom prst="rect">
            <a:avLst/>
          </a:prstGeom>
          <a:gradFill flip="none" rotWithShape="1">
            <a:gsLst>
              <a:gs pos="0">
                <a:srgbClr val="d2e5cb">
                  <a:alpha val="100000"/>
                </a:srgbClr>
              </a:gs>
              <a:gs pos="7000">
                <a:srgbClr val="324e29">
                  <a:alpha val="100000"/>
                </a:srgbClr>
              </a:gs>
              <a:gs pos="93000">
                <a:srgbClr val="324e29">
                  <a:alpha val="100000"/>
                </a:srgbClr>
              </a:gs>
              <a:gs pos="100000">
                <a:srgbClr val="a5ca97">
                  <a:alpha val="10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324e29">
                <a:alpha val="100000"/>
              </a:srgbClr>
            </a:solidFill>
            <a:prstDash val="solid"/>
            <a:miter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프로트 엔드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직사각형 8"/>
          <p:cNvSpPr/>
          <p:nvPr/>
        </p:nvSpPr>
        <p:spPr>
          <a:xfrm>
            <a:off x="8647639" y="2189110"/>
            <a:ext cx="3758400" cy="4104000"/>
          </a:xfrm>
          <a:prstGeom prst="rect">
            <a:avLst/>
          </a:prstGeom>
          <a:solidFill>
            <a:schemeClr val="lt1">
              <a:alpha val="100000"/>
            </a:schemeClr>
          </a:solidFill>
          <a:ln w="28575" cap="flat" cmpd="sng" algn="ctr">
            <a:noFill/>
            <a:prstDash val="solid"/>
            <a:miter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p>
            <a:pPr marL="180022" indent="-180022" algn="l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1c3d62">
                  <a:alpha val="100000"/>
                </a:srgbClr>
              </a:buClr>
              <a:buFont typeface="+mn-cs"/>
              <a:buChar char="•"/>
              <a:defRPr lang="ko-KR" altLang="en-US"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24e2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직사각형 9"/>
          <p:cNvSpPr/>
          <p:nvPr/>
        </p:nvSpPr>
        <p:spPr>
          <a:xfrm>
            <a:off x="8661623" y="1757062"/>
            <a:ext cx="3752876" cy="419103"/>
          </a:xfrm>
          <a:prstGeom prst="rect">
            <a:avLst/>
          </a:prstGeom>
          <a:gradFill flip="none" rotWithShape="1">
            <a:gsLst>
              <a:gs pos="0">
                <a:srgbClr val="d2e5cb">
                  <a:alpha val="100000"/>
                </a:srgbClr>
              </a:gs>
              <a:gs pos="7000">
                <a:srgbClr val="324e29">
                  <a:alpha val="100000"/>
                </a:srgbClr>
              </a:gs>
              <a:gs pos="93000">
                <a:srgbClr val="324e29">
                  <a:alpha val="100000"/>
                </a:srgbClr>
              </a:gs>
              <a:gs pos="100000">
                <a:srgbClr val="a5ca97">
                  <a:alpha val="10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324e29">
                <a:alpha val="100000"/>
              </a:srgbClr>
            </a:solidFill>
            <a:prstDash val="solid"/>
            <a:miter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라이브러리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8855" y="2946007"/>
            <a:ext cx="1194788" cy="67031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6384" y="2536205"/>
            <a:ext cx="3145980" cy="108012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4799" y="3921648"/>
            <a:ext cx="2160240" cy="1062828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52061" y="2885879"/>
            <a:ext cx="2133897" cy="514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7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특급전사를 달성을 통해 자신의  뛰어난 임무수행 능력을 입증함으로써 우리 국군의 전투력향상에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기여할 뿐 아니라</a:t>
            </a:r>
            <a:r>
              <a:rPr lang="en-US" altLang="ko-KR"/>
              <a:t>,</a:t>
            </a:r>
            <a:r>
              <a:rPr lang="ko-KR" altLang="en-US"/>
              <a:t> 달성시 </a:t>
            </a:r>
            <a:r>
              <a:rPr lang="en-US" altLang="ko-KR"/>
              <a:t>3~5</a:t>
            </a:r>
            <a:r>
              <a:rPr lang="ko-KR" altLang="en-US"/>
              <a:t>일 가까이 되는 포상휴가까지 주기에 많은 사람들이 특급전사를 따려고합니다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3784" y="1672661"/>
            <a:ext cx="6911182" cy="3887326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7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하지만 말 그대로 </a:t>
            </a:r>
            <a:r>
              <a:rPr lang="en-US" altLang="ko-KR"/>
              <a:t>‘</a:t>
            </a:r>
            <a:r>
              <a:rPr lang="ko-KR" altLang="en-US"/>
              <a:t>특급</a:t>
            </a:r>
            <a:r>
              <a:rPr lang="en-US" altLang="ko-KR"/>
              <a:t>’</a:t>
            </a:r>
            <a:r>
              <a:rPr lang="ko-KR" altLang="en-US"/>
              <a:t>전사이기 때문에  달성하기 쉽지 않은 목표입니다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defRPr/>
            </a:pPr>
            <a:r>
              <a:rPr lang="ko-KR" altLang="en-US"/>
              <a:t>특히 전입온지 얼마 안된 신병들에게는 정보를 얻을 수 있는 방법이 적어 더더욱 달성하기 힘든 경우가 많습니다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7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그래서 저희는 특급전사를 달성하는데 도움을 주기 위해 프로젝트를 시작했습니다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9fc808be7_0_8"/>
          <p:cNvSpPr txBox="1"/>
          <p:nvPr/>
        </p:nvSpPr>
        <p:spPr>
          <a:xfrm>
            <a:off x="3479625" y="439247"/>
            <a:ext cx="5899500" cy="63325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000"/>
              <a:t>인터뷰 </a:t>
            </a:r>
            <a:endParaRPr sz="3000"/>
          </a:p>
        </p:txBody>
      </p:sp>
      <p:sp>
        <p:nvSpPr>
          <p:cNvPr id="93" name="Google Shape;93;g179fc808be7_0_8"/>
          <p:cNvSpPr txBox="1"/>
          <p:nvPr/>
        </p:nvSpPr>
        <p:spPr>
          <a:xfrm>
            <a:off x="1880300" y="1631575"/>
            <a:ext cx="9421200" cy="47915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latin typeface="맑은 고딕"/>
                <a:ea typeface="맑은 고딕"/>
              </a:rPr>
              <a:t>일병 노00: 특급전사를 준비하면서 병기본교육에대한 정보를 찾기가 힘들었다.</a:t>
            </a:r>
            <a:endParaRPr sz="2000">
              <a:latin typeface="맑은 고딕"/>
              <a:ea typeface="맑은 고딕"/>
            </a:endParaRPr>
          </a:p>
        </p:txBody>
      </p:sp>
      <p:sp>
        <p:nvSpPr>
          <p:cNvPr id="94" name="Google Shape;94;g179fc808be7_0_8"/>
          <p:cNvSpPr txBox="1"/>
          <p:nvPr/>
        </p:nvSpPr>
        <p:spPr>
          <a:xfrm>
            <a:off x="1790775" y="3069450"/>
            <a:ext cx="9421200" cy="47955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latin typeface="맑은 고딕"/>
                <a:ea typeface="맑은 고딕"/>
              </a:rPr>
              <a:t>일병 박00: 혼자 준비하다보면 모르는 단어를 물어볼 곳이 없다.</a:t>
            </a:r>
            <a:endParaRPr sz="2000">
              <a:latin typeface="맑은 고딕"/>
              <a:ea typeface="맑은 고딕"/>
            </a:endParaRPr>
          </a:p>
        </p:txBody>
      </p:sp>
      <p:sp>
        <p:nvSpPr>
          <p:cNvPr id="95" name="Google Shape;95;g179fc808be7_0_8"/>
          <p:cNvSpPr txBox="1"/>
          <p:nvPr/>
        </p:nvSpPr>
        <p:spPr>
          <a:xfrm>
            <a:off x="1790775" y="4624600"/>
            <a:ext cx="94212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>
                <a:latin typeface="맑은 고딕"/>
                <a:ea typeface="맑은 고딕"/>
              </a:rPr>
              <a:t>이병 김00: 알려주는 선생님이나 동영상이 있으면 좋겠다.</a:t>
            </a:r>
            <a:endParaRPr sz="20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0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/>
              <a:t>문제점 고찰</a:t>
            </a:r>
            <a:endParaRPr lang="ko-KR" altLang="en-US"/>
          </a:p>
        </p:txBody>
      </p:sp>
      <p:sp>
        <p:nvSpPr>
          <p:cNvPr id="3" name="직사각형 8"/>
          <p:cNvSpPr/>
          <p:nvPr/>
        </p:nvSpPr>
        <p:spPr>
          <a:xfrm>
            <a:off x="4555252" y="2176621"/>
            <a:ext cx="3758400" cy="41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180022" indent="-180022">
              <a:lnSpc>
                <a:spcPct val="150000"/>
              </a:lnSpc>
              <a:buClr>
                <a:srgbClr val="1c3d62">
                  <a:alpha val="100000"/>
                </a:srgbClr>
              </a:buClr>
              <a:buFont typeface="+mn-cs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0" i="0" u="none" kern="1200" mc:Ignorable="hp" hp:hslEmbossed="0">
                <a:solidFill>
                  <a:schemeClr val="accent1"/>
                </a:solidFill>
                <a:latin typeface="+mn-lt"/>
                <a:ea typeface="+mn-ea"/>
                <a:cs typeface="+mj-cs"/>
              </a:rPr>
              <a:t>병기본 시험의 경우 노하우가 중요한 영향을 미치는 경우가 많음</a:t>
            </a:r>
            <a:r>
              <a:rPr xmlns:mc="http://schemas.openxmlformats.org/markup-compatibility/2006" xmlns:hp="http://schemas.haansoft.com/office/presentation/8.0" lang="en-US" altLang="ko-KR" sz="1800" b="0" i="0" u="none" kern="1200" mc:Ignorable="hp" hp:hslEmbossed="0">
                <a:solidFill>
                  <a:schemeClr val="accent1"/>
                </a:solidFill>
                <a:latin typeface="+mn-lt"/>
                <a:ea typeface="+mn-ea"/>
                <a:cs typeface="+mj-cs"/>
              </a:rPr>
              <a:t>(</a:t>
            </a:r>
            <a:r>
              <a:rPr xmlns:mc="http://schemas.openxmlformats.org/markup-compatibility/2006" xmlns:hp="http://schemas.haansoft.com/office/presentation/8.0" lang="ko-KR" altLang="en-US" sz="1800" b="0" i="0" u="none" kern="1200" mc:Ignorable="hp" hp:hslEmbossed="0">
                <a:solidFill>
                  <a:schemeClr val="accent1"/>
                </a:solidFill>
                <a:latin typeface="+mn-lt"/>
                <a:ea typeface="+mn-ea"/>
                <a:cs typeface="+mj-cs"/>
              </a:rPr>
              <a:t>어떤 부분을 중점을 보는지</a:t>
            </a:r>
            <a:r>
              <a:rPr xmlns:mc="http://schemas.openxmlformats.org/markup-compatibility/2006" xmlns:hp="http://schemas.haansoft.com/office/presentation/8.0" lang="en-US" altLang="ko-KR" sz="1800" b="0" i="0" u="none" kern="1200" mc:Ignorable="hp" hp:hslEmbossed="0">
                <a:solidFill>
                  <a:schemeClr val="accent1"/>
                </a:solidFill>
                <a:latin typeface="+mn-lt"/>
                <a:ea typeface="+mn-ea"/>
                <a:cs typeface="+mj-cs"/>
              </a:rPr>
              <a:t>)</a:t>
            </a:r>
            <a:r>
              <a:rPr xmlns:mc="http://schemas.openxmlformats.org/markup-compatibility/2006" xmlns:hp="http://schemas.haansoft.com/office/presentation/8.0" lang="ko-KR" altLang="en-US" sz="1800" b="0" i="0" u="none" kern="1200" mc:Ignorable="hp" hp:hslEmbossed="0">
                <a:solidFill>
                  <a:schemeClr val="accent1"/>
                </a:solidFill>
                <a:latin typeface="+mn-lt"/>
                <a:ea typeface="+mn-ea"/>
                <a:cs typeface="+mj-cs"/>
              </a:rPr>
              <a:t> 그렇기 때문에 이런 노하우를 가지고 있는 사람을 찾는게 중요함</a:t>
            </a:r>
            <a:endParaRPr xmlns:mc="http://schemas.openxmlformats.org/markup-compatibility/2006" xmlns:hp="http://schemas.haansoft.com/office/presentation/8.0" lang="ko-KR" altLang="en-US" sz="1800" b="0" i="0" u="none" kern="1200" mc:Ignorable="hp" hp:hslEmbossed="0">
              <a:solidFill>
                <a:schemeClr val="accent1"/>
              </a:solidFill>
              <a:latin typeface="+mn-lt"/>
              <a:ea typeface="+mn-ea"/>
              <a:cs typeface="+mj-cs"/>
            </a:endParaRPr>
          </a:p>
        </p:txBody>
      </p:sp>
      <p:sp>
        <p:nvSpPr>
          <p:cNvPr id="4" name="직사각형 9"/>
          <p:cNvSpPr/>
          <p:nvPr/>
        </p:nvSpPr>
        <p:spPr>
          <a:xfrm>
            <a:off x="4552937" y="1761594"/>
            <a:ext cx="3752876" cy="4191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000">
                <a:schemeClr val="accent1"/>
              </a:gs>
              <a:gs pos="93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 w="12700">
            <a:solidFill>
              <a:schemeClr val="accent1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맑은 고딕"/>
                <a:ea typeface="맑은 고딕"/>
              </a:rPr>
              <a:t>도움을 줄 사람을 찾기 어려움</a:t>
            </a:r>
            <a:endParaRPr lang="ko-KR" altLang="en-US" sz="2000">
              <a:latin typeface="맑은 고딕"/>
              <a:ea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0772" y="2178709"/>
            <a:ext cx="3758400" cy="4104000"/>
          </a:xfrm>
          <a:prstGeom prst="rect">
            <a:avLst/>
          </a:prstGeom>
          <a:solidFill>
            <a:srgbClr val="f2f2f2">
              <a:alpha val="100000"/>
            </a:srgbClr>
          </a:solidFill>
          <a:ln w="28575" cap="flat" cmpd="sng" algn="ctr">
            <a:noFill/>
            <a:prstDash val="solid"/>
            <a:miter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p>
            <a:pPr marL="180022" indent="-180022" algn="l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1c3d62">
                  <a:alpha val="100000"/>
                </a:srgbClr>
              </a:buClr>
              <a:buFont typeface="+mn-cs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24e29"/>
                </a:solidFill>
                <a:latin typeface="Calibri"/>
                <a:ea typeface="맑은 고딕"/>
                <a:cs typeface="맑은 고딕"/>
              </a:rPr>
              <a:t>처음 전입온 신병의 경우 모든게 낯설어 병기본 관련 정보를 습득하기 어려움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24e29"/>
              </a:solidFill>
              <a:latin typeface="Calibri"/>
              <a:ea typeface="맑은 고딕"/>
              <a:cs typeface="맑은 고딕"/>
            </a:endParaRPr>
          </a:p>
          <a:p>
            <a:pPr marL="180022" indent="-180022" algn="l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1c3d62">
                  <a:alpha val="100000"/>
                </a:srgbClr>
              </a:buClr>
              <a:buFont typeface="+mn-cs"/>
              <a:buChar char="•"/>
              <a:defRPr lang="ko-KR" altLang="en-US"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24e2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457" y="1763682"/>
            <a:ext cx="3752876" cy="419103"/>
          </a:xfrm>
          <a:prstGeom prst="rect">
            <a:avLst/>
          </a:prstGeom>
          <a:gradFill flip="none" rotWithShape="1">
            <a:gsLst>
              <a:gs pos="0">
                <a:srgbClr val="d2e5cb">
                  <a:alpha val="100000"/>
                </a:srgbClr>
              </a:gs>
              <a:gs pos="7000">
                <a:srgbClr val="324e29">
                  <a:alpha val="100000"/>
                </a:srgbClr>
              </a:gs>
              <a:gs pos="93000">
                <a:srgbClr val="324e29">
                  <a:alpha val="100000"/>
                </a:srgbClr>
              </a:gs>
              <a:gs pos="100000">
                <a:srgbClr val="a5ca97">
                  <a:alpha val="10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324e29">
                <a:alpha val="100000"/>
              </a:srgbClr>
            </a:solidFill>
            <a:prstDash val="solid"/>
            <a:miter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병기본 정보 접근성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직사각형 8"/>
          <p:cNvSpPr/>
          <p:nvPr/>
        </p:nvSpPr>
        <p:spPr>
          <a:xfrm>
            <a:off x="8647639" y="2189110"/>
            <a:ext cx="3758400" cy="4104000"/>
          </a:xfrm>
          <a:prstGeom prst="rect">
            <a:avLst/>
          </a:prstGeom>
          <a:solidFill>
            <a:srgbClr val="f2f2f2">
              <a:alpha val="100000"/>
            </a:srgbClr>
          </a:solidFill>
          <a:ln w="28575" cap="flat" cmpd="sng" algn="ctr">
            <a:noFill/>
            <a:prstDash val="solid"/>
            <a:miter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p>
            <a:pPr marL="180022" indent="-180022" algn="l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1c3d62">
                  <a:alpha val="100000"/>
                </a:srgbClr>
              </a:buClr>
              <a:buFont typeface="+mn-cs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24e29"/>
                </a:solidFill>
                <a:latin typeface="Calibri"/>
                <a:ea typeface="맑은 고딕"/>
                <a:cs typeface="맑은 고딕"/>
              </a:rPr>
              <a:t>혼자 준비하는 경우 의지할 사람이 없어 쉽게 포기하는 경우를 많이 목격함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24e2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직사각형 9"/>
          <p:cNvSpPr/>
          <p:nvPr/>
        </p:nvSpPr>
        <p:spPr>
          <a:xfrm>
            <a:off x="8661623" y="1757062"/>
            <a:ext cx="3752876" cy="419103"/>
          </a:xfrm>
          <a:prstGeom prst="rect">
            <a:avLst/>
          </a:prstGeom>
          <a:gradFill flip="none" rotWithShape="1">
            <a:gsLst>
              <a:gs pos="0">
                <a:srgbClr val="d2e5cb">
                  <a:alpha val="100000"/>
                </a:srgbClr>
              </a:gs>
              <a:gs pos="7000">
                <a:srgbClr val="324e29">
                  <a:alpha val="100000"/>
                </a:srgbClr>
              </a:gs>
              <a:gs pos="93000">
                <a:srgbClr val="324e29">
                  <a:alpha val="100000"/>
                </a:srgbClr>
              </a:gs>
              <a:gs pos="100000">
                <a:srgbClr val="a5ca97">
                  <a:alpha val="10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324e29">
                <a:alpha val="100000"/>
              </a:srgbClr>
            </a:solidFill>
            <a:prstDash val="solid"/>
            <a:miter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지쳐서 의지 고갈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6324" y="159941"/>
            <a:ext cx="7846102" cy="5884577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 algn="ctr">
            <a:solidFill>
              <a:srgbClr val="18251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이러한 문제점을 해결하기 위해 우리는 특급전사를 준비하는 용사들을 위한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소모임 앱을 만들기로 했습니다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"/>
          <p:cNvSpPr/>
          <p:nvPr/>
        </p:nvSpPr>
        <p:spPr>
          <a:xfrm>
            <a:off x="5316229" y="1168053"/>
            <a:ext cx="2226292" cy="380813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18251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81695" y="1973788"/>
            <a:ext cx="3695358" cy="1642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0" y="5992589"/>
            <a:ext cx="12858750" cy="1240061"/>
          </a:xfrm>
          <a:prstGeom prst="rect">
            <a:avLst/>
          </a:prstGeom>
          <a:solidFill>
            <a:srgbClr val="808080">
              <a:alpha val="86670"/>
            </a:srgbClr>
          </a:solidFill>
          <a:ln w="12700" cap="flat" cmpd="sng" algn="ctr">
            <a:solidFill>
              <a:srgbClr val="18251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저희 팀은 해커톤 대회가 처음이고 앱개발 또한 처음이라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개발환경 구축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플러터 사용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프로젝트 구축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목업 제작 어느하나 쉬운것이 없었습니다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HOMEPPT，www.homeppt.com">
  <a:themeElements>
    <a:clrScheme name="自定义 3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4e29"/>
      </a:accent1>
      <a:accent2>
        <a:srgbClr val="838f40"/>
      </a:accent2>
      <a:accent3>
        <a:srgbClr val="324e29"/>
      </a:accent3>
      <a:accent4>
        <a:srgbClr val="838f40"/>
      </a:accent4>
      <a:accent5>
        <a:srgbClr val="324e29"/>
      </a:accent5>
      <a:accent6>
        <a:srgbClr val="838f40"/>
      </a:accent6>
      <a:hlink>
        <a:srgbClr val="324e29"/>
      </a:hlink>
      <a:folHlink>
        <a:srgbClr val="838f40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393</ep:Words>
  <ep:PresentationFormat>自定义</ep:PresentationFormat>
  <ep:Paragraphs>65</ep:Paragraphs>
  <ep:Slides>21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HOMEPPT，www.homeppt.com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문제점 고찰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사용 기술 및 오픈소스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2016-10-17T14:00:00.000</dcterms:created>
  <cp:keywords>第一PPT模板网：www.1ppt.com</cp:keywords>
  <cp:lastModifiedBy>W24170</cp:lastModifiedBy>
  <dcterms:modified xsi:type="dcterms:W3CDTF">2022-10-30T14:59:30.508</dcterms:modified>
  <cp:revision>48</cp:revision>
  <dc:title>战争军事模板</dc:title>
  <cp:version/>
</cp:coreProperties>
</file>